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34"/>
  </p:notesMasterIdLst>
  <p:sldIdLst>
    <p:sldId id="257" r:id="rId2"/>
    <p:sldId id="258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60" r:id="rId11"/>
    <p:sldId id="262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81" r:id="rId25"/>
    <p:sldId id="280" r:id="rId26"/>
    <p:sldId id="275" r:id="rId27"/>
    <p:sldId id="283" r:id="rId28"/>
    <p:sldId id="274" r:id="rId29"/>
    <p:sldId id="276" r:id="rId30"/>
    <p:sldId id="277" r:id="rId31"/>
    <p:sldId id="279" r:id="rId32"/>
    <p:sldId id="25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2"/>
    <a:srgbClr val="4A206A"/>
    <a:srgbClr val="FF8701"/>
    <a:srgbClr val="FEB202"/>
    <a:srgbClr val="062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BF8C-69DB-4BE7-8E23-12F58A32682F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9440-37A1-4FA3-A45D-BDC8399C3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52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9440-37A1-4FA3-A45D-BDC8399C310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57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126D-CA23-6F58-02B9-67C879EB8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1C0FC-AC8E-D7C8-C631-8B596DF82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6D6F2-71D1-4159-9098-A99DCB14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F78C9-D0A2-E396-86D7-5D4F93C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AB65D-42FF-A115-AE6D-510ECE34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41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1568-5521-5059-E307-0C68EABB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46412-6807-B639-092E-89DD56A0D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C1771-3285-EA8B-D697-E0992B10D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7C615-2A7A-0CF3-C5CB-AAFA9B10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2428C-B566-E8E4-8B94-9902AEEE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63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565EA-2A8C-027A-28F1-1BFC21B19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E9C74-05AD-3AB5-EFFA-482419EEC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D1EFB-A4D1-6BE4-EAE4-54B6842B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8D469-2436-2C4B-9E7D-46EB27E8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3E790-D1C7-9D4D-CA77-E1B5FC73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13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0200-E590-972A-AE08-8991518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1735-AD7C-D49F-228E-2E5EC0110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70E30-2B2E-433B-57E6-715ABDD0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C8FEC-7750-451A-7C8E-44830C79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4B3A1-BA3B-A5D8-9C7B-205A1946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92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D7FA-615A-F4B9-950C-7568BC17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E13B3-ED66-852E-BACE-D8BBFF725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F40C8-D8DF-F90B-3C08-6986A421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F9F29-6926-1582-E045-164EF49D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0B3F1-15F4-8B75-B62F-498424B5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402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1CEB-5495-30EC-D841-E7E91D27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4F28D-B5CA-F4EC-30A9-3FF760CED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37B83-7A1A-2FE3-95BC-B02F8047D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BAB4A-37F6-DEA7-6885-EF3ECC83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E3BF7-0DC4-5A48-F9A6-2F4AC8B7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68719-F689-08CA-64F4-9B4130BA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1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BFE2-E9CA-DC2B-57F1-4A3DE9C7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7EE4D-30E2-BF74-14E5-208082927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EBC84-615A-97BB-3F75-63C4FF1BF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5A8D3E-2E55-582D-263F-0145B31D8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F8719A-2B4E-DDAA-8710-2DAD024B2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33A6A7-2951-2F69-2838-A82A41D3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45914-0579-F62A-0E60-F28E95B4A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137EC-5BB5-BBDF-E257-301C68A3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31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A3AA-2DCB-A2AC-D271-E3B430E2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CBEDE-C61B-A048-531A-3BDFAAA6F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B5CEB-3AD5-94C0-348D-891DE605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6F3F6-1322-8417-A453-3D9708A9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47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B55AEC-8869-54A2-A918-005EE386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C656A-5B43-61CD-F53D-4A62138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7BF4-6274-5727-26E8-E96041D9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49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EE6C-C1C9-D433-835E-7AE0C78B9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7CB4-9796-24B2-D9F0-FEFD7FCED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F0108-EDAF-C5C5-9706-2252D23D4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38628-E017-80BD-27C9-B957CEF3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87076-C8E0-45EE-58FF-4791BC9D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CB46B-1B46-1E88-CC23-D5BC8BDA7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18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2663-02F6-3A0D-9829-AC016FB90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BF4D1A-0B56-34C4-8431-BCA2F561F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137C0-8249-269C-08E5-02E955753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DC815-A1AF-B873-DB5F-27BE43CB9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604FE-1B10-9927-1027-F18B4A41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E0FCB-0F58-8666-B4A4-0C61CA8B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42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356EA-1C8A-1127-3B33-64B5F808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0629D-7BB3-017F-6398-83F1CA543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1D787-A399-A1C4-B769-FB551B089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1B5C8-5FC6-82CE-0584-31DFB6D37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0154C-6DBF-F6EB-30B2-9153249AD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40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6.svg"/><Relationship Id="rId7" Type="http://schemas.openxmlformats.org/officeDocument/2006/relationships/image" Target="../media/image2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9" descr="Colourful charts and graphs">
            <a:extLst>
              <a:ext uri="{FF2B5EF4-FFF2-40B4-BE49-F238E27FC236}">
                <a16:creationId xmlns:a16="http://schemas.microsoft.com/office/drawing/2014/main" id="{299A07DE-8725-3B4D-BDBA-5739D8F94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4" r="22841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B6795C-FB99-CF17-54EF-44026FF8150F}"/>
              </a:ext>
            </a:extLst>
          </p:cNvPr>
          <p:cNvSpPr txBox="1"/>
          <p:nvPr/>
        </p:nvSpPr>
        <p:spPr>
          <a:xfrm>
            <a:off x="275421" y="1703556"/>
            <a:ext cx="301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WELCOME</a:t>
            </a:r>
          </a:p>
        </p:txBody>
      </p:sp>
      <p:sp>
        <p:nvSpPr>
          <p:cNvPr id="22" name="TextBox 21" hidden="1">
            <a:extLst>
              <a:ext uri="{FF2B5EF4-FFF2-40B4-BE49-F238E27FC236}">
                <a16:creationId xmlns:a16="http://schemas.microsoft.com/office/drawing/2014/main" id="{E593D707-90B7-8EB8-A16F-7FA467826B21}"/>
              </a:ext>
            </a:extLst>
          </p:cNvPr>
          <p:cNvSpPr txBox="1"/>
          <p:nvPr/>
        </p:nvSpPr>
        <p:spPr>
          <a:xfrm>
            <a:off x="231298" y="5365960"/>
            <a:ext cx="3303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  <a:latin typeface="Cascadia Code SemiBold" pitchFamily="50" charset="0"/>
                <a:cs typeface="Cascadia Code SemiBold" pitchFamily="50" charset="0"/>
              </a:rPr>
              <a:t>Introduction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  <a:latin typeface="Cascadia Code SemiBold" pitchFamily="50" charset="0"/>
                <a:cs typeface="Cascadia Code SemiBold" pitchFamily="50" charset="0"/>
              </a:rPr>
              <a:t>to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  <a:latin typeface="Cascadia Code SemiBold" pitchFamily="50" charset="0"/>
                <a:cs typeface="Cascadia Code SemiBold" pitchFamily="50" charset="0"/>
              </a:rPr>
              <a:t>Stock Markets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4B685-7AE9-44DF-22FD-C15358776F31}"/>
              </a:ext>
            </a:extLst>
          </p:cNvPr>
          <p:cNvSpPr txBox="1"/>
          <p:nvPr/>
        </p:nvSpPr>
        <p:spPr>
          <a:xfrm>
            <a:off x="480058" y="2925488"/>
            <a:ext cx="2606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Cascadia Code SemiBold" pitchFamily="50" charset="0"/>
                <a:cs typeface="Cascadia Code SemiBold" pitchFamily="50" charset="0"/>
              </a:rPr>
              <a:t>Shrewd Investor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Cascadia Code SemiBold" pitchFamily="50" charset="0"/>
                <a:cs typeface="Cascadia Code SemiBold" pitchFamily="50" charset="0"/>
              </a:rPr>
              <a:t>Course</a:t>
            </a:r>
            <a:endParaRPr lang="en-IN" sz="2400" dirty="0">
              <a:solidFill>
                <a:srgbClr val="002060"/>
              </a:solidFill>
              <a:latin typeface="Cascadia Code SemiBold" pitchFamily="50" charset="0"/>
              <a:cs typeface="Cascadia Code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1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D279BC-ADA4-B9B1-8330-5D1A969C6E89}"/>
              </a:ext>
            </a:extLst>
          </p:cNvPr>
          <p:cNvSpPr/>
          <p:nvPr/>
        </p:nvSpPr>
        <p:spPr>
          <a:xfrm>
            <a:off x="2288459" y="4321278"/>
            <a:ext cx="6855541" cy="1179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A49FDE-11DB-FD75-3342-545EFCCFEA91}"/>
              </a:ext>
            </a:extLst>
          </p:cNvPr>
          <p:cNvSpPr/>
          <p:nvPr/>
        </p:nvSpPr>
        <p:spPr>
          <a:xfrm>
            <a:off x="0" y="766916"/>
            <a:ext cx="6855541" cy="1179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7B905-6304-D1FC-B647-6F3ADA9F2CF2}"/>
              </a:ext>
            </a:extLst>
          </p:cNvPr>
          <p:cNvSpPr txBox="1"/>
          <p:nvPr/>
        </p:nvSpPr>
        <p:spPr>
          <a:xfrm>
            <a:off x="1782096" y="1002908"/>
            <a:ext cx="5073445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Amasis MT Pro Black" panose="02040A04050005020304" pitchFamily="18" charset="0"/>
              </a:rPr>
              <a:t>Financial Products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D3F47-1B18-31BA-4B16-B21BB07D490B}"/>
              </a:ext>
            </a:extLst>
          </p:cNvPr>
          <p:cNvSpPr txBox="1"/>
          <p:nvPr/>
        </p:nvSpPr>
        <p:spPr>
          <a:xfrm>
            <a:off x="2091812" y="4557270"/>
            <a:ext cx="467523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Amasis MT Pro Black" panose="02040A04050005020304" pitchFamily="18" charset="0"/>
              </a:rPr>
              <a:t>Stocks / Equity</a:t>
            </a:r>
          </a:p>
        </p:txBody>
      </p:sp>
    </p:spTree>
    <p:extLst>
      <p:ext uri="{BB962C8B-B14F-4D97-AF65-F5344CB8AC3E}">
        <p14:creationId xmlns:p14="http://schemas.microsoft.com/office/powerpoint/2010/main" val="276406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26D201-E0CA-9189-06EC-0E0DA93A095E}"/>
              </a:ext>
            </a:extLst>
          </p:cNvPr>
          <p:cNvSpPr txBox="1"/>
          <p:nvPr/>
        </p:nvSpPr>
        <p:spPr>
          <a:xfrm>
            <a:off x="683166" y="1675800"/>
            <a:ext cx="3969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Total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 23 stock exchange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baseline="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21</a:t>
            </a: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 Regional Stock Exchange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2 National </a:t>
            </a: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Stock Exchange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 SemiBold" pitchFamily="50" charset="0"/>
              <a:ea typeface="+mn-ea"/>
              <a:cs typeface="Cascadia Code SemiBold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1360231" y="233196"/>
            <a:ext cx="6423537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Stock Market are also known as Stock Exchange.</a:t>
            </a:r>
          </a:p>
        </p:txBody>
      </p:sp>
    </p:spTree>
    <p:extLst>
      <p:ext uri="{BB962C8B-B14F-4D97-AF65-F5344CB8AC3E}">
        <p14:creationId xmlns:p14="http://schemas.microsoft.com/office/powerpoint/2010/main" val="31694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77B905-6304-D1FC-B647-6F3ADA9F2CF2}"/>
              </a:ext>
            </a:extLst>
          </p:cNvPr>
          <p:cNvSpPr txBox="1"/>
          <p:nvPr/>
        </p:nvSpPr>
        <p:spPr>
          <a:xfrm>
            <a:off x="110611" y="1054741"/>
            <a:ext cx="3427770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Bombay Stock 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Exchange (BSE)</a:t>
            </a:r>
          </a:p>
        </p:txBody>
      </p:sp>
      <p:pic>
        <p:nvPicPr>
          <p:cNvPr id="3" name="Picture 2" descr="A picture containing outdoor, tree, sky, building&#10;&#10;Description automatically generated">
            <a:extLst>
              <a:ext uri="{FF2B5EF4-FFF2-40B4-BE49-F238E27FC236}">
                <a16:creationId xmlns:a16="http://schemas.microsoft.com/office/drawing/2014/main" id="{AA92B4BC-722D-CDEF-CB40-9E2D6ED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9" y="2310799"/>
            <a:ext cx="3072734" cy="2571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26D201-E0CA-9189-06EC-0E0DA93A095E}"/>
              </a:ext>
            </a:extLst>
          </p:cNvPr>
          <p:cNvSpPr txBox="1"/>
          <p:nvPr/>
        </p:nvSpPr>
        <p:spPr>
          <a:xfrm>
            <a:off x="110611" y="5060757"/>
            <a:ext cx="3969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India and Asia’s first Stock Exchange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1875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1360231" y="88159"/>
            <a:ext cx="642353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2 National Stock Exchange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28987-92D8-5927-0085-06B0B77AE6C0}"/>
              </a:ext>
            </a:extLst>
          </p:cNvPr>
          <p:cNvSpPr txBox="1"/>
          <p:nvPr/>
        </p:nvSpPr>
        <p:spPr>
          <a:xfrm>
            <a:off x="5365953" y="1054741"/>
            <a:ext cx="3427770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National Stock 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Exchange (NSE)</a:t>
            </a:r>
          </a:p>
        </p:txBody>
      </p:sp>
      <p:pic>
        <p:nvPicPr>
          <p:cNvPr id="15" name="Picture 14" descr="A high angle view of a building&#10;&#10;Description automatically generated with medium confidence">
            <a:extLst>
              <a:ext uri="{FF2B5EF4-FFF2-40B4-BE49-F238E27FC236}">
                <a16:creationId xmlns:a16="http://schemas.microsoft.com/office/drawing/2014/main" id="{CC6BC1AD-C48A-E7B9-E3E5-043DEC69D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13" y="2310797"/>
            <a:ext cx="3334710" cy="2571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BACF03-0FE1-127D-203B-0C3326C731A0}"/>
              </a:ext>
            </a:extLst>
          </p:cNvPr>
          <p:cNvSpPr txBox="1"/>
          <p:nvPr/>
        </p:nvSpPr>
        <p:spPr>
          <a:xfrm>
            <a:off x="5141479" y="4977182"/>
            <a:ext cx="3969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Biggest Stock Exchange of India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1992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35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1360231" y="1430093"/>
            <a:ext cx="6423537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How to make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dirty="0">
                <a:solidFill>
                  <a:prstClr val="white"/>
                </a:solidFill>
                <a:latin typeface="Amasis MT Pro Black" panose="02040A04050005020304" pitchFamily="18" charset="0"/>
              </a:rPr>
              <a:t>MONEY?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8D990-A123-8B41-4A73-0DE63DBB298B}"/>
              </a:ext>
            </a:extLst>
          </p:cNvPr>
          <p:cNvSpPr txBox="1"/>
          <p:nvPr/>
        </p:nvSpPr>
        <p:spPr>
          <a:xfrm>
            <a:off x="1360230" y="3429000"/>
            <a:ext cx="6423537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Study!!!</a:t>
            </a:r>
          </a:p>
        </p:txBody>
      </p:sp>
    </p:spTree>
    <p:extLst>
      <p:ext uri="{BB962C8B-B14F-4D97-AF65-F5344CB8AC3E}">
        <p14:creationId xmlns:p14="http://schemas.microsoft.com/office/powerpoint/2010/main" val="399260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622813" y="918816"/>
            <a:ext cx="3172440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Technical</a:t>
            </a:r>
            <a:r>
              <a:rPr kumimoji="0" lang="en-IN" sz="4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aseline="0" dirty="0">
                <a:solidFill>
                  <a:prstClr val="white"/>
                </a:solidFill>
                <a:latin typeface="Amasis MT Pro Black" panose="02040A04050005020304" pitchFamily="18" charset="0"/>
              </a:rPr>
              <a:t>Analysis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65982-316A-A86C-89F0-D7232EA82415}"/>
              </a:ext>
            </a:extLst>
          </p:cNvPr>
          <p:cNvSpPr txBox="1"/>
          <p:nvPr/>
        </p:nvSpPr>
        <p:spPr>
          <a:xfrm>
            <a:off x="4862052" y="918816"/>
            <a:ext cx="3659135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Fundamental</a:t>
            </a:r>
            <a:r>
              <a:rPr kumimoji="0" lang="en-IN" sz="4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aseline="0" dirty="0">
                <a:solidFill>
                  <a:prstClr val="white"/>
                </a:solidFill>
                <a:latin typeface="Amasis MT Pro Black" panose="02040A04050005020304" pitchFamily="18" charset="0"/>
              </a:rPr>
              <a:t>Analysis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33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681807" y="653345"/>
            <a:ext cx="2169548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Technical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32364-D03F-241F-C0BD-9111838C1CEF}"/>
              </a:ext>
            </a:extLst>
          </p:cNvPr>
          <p:cNvSpPr txBox="1"/>
          <p:nvPr/>
        </p:nvSpPr>
        <p:spPr>
          <a:xfrm>
            <a:off x="2771162" y="838010"/>
            <a:ext cx="91593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9281D-44E7-4B70-7CEB-EAC6DFD087E7}"/>
              </a:ext>
            </a:extLst>
          </p:cNvPr>
          <p:cNvSpPr txBox="1"/>
          <p:nvPr/>
        </p:nvSpPr>
        <p:spPr>
          <a:xfrm>
            <a:off x="3487226" y="653343"/>
            <a:ext cx="2169548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Chart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07999-40A9-97C2-4057-E77BE83EAB3F}"/>
              </a:ext>
            </a:extLst>
          </p:cNvPr>
          <p:cNvSpPr/>
          <p:nvPr/>
        </p:nvSpPr>
        <p:spPr>
          <a:xfrm>
            <a:off x="1602658" y="3354849"/>
            <a:ext cx="1248697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Price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1D784E0-A038-4CCF-2628-484C4B99BE71}"/>
              </a:ext>
            </a:extLst>
          </p:cNvPr>
          <p:cNvSpPr/>
          <p:nvPr/>
        </p:nvSpPr>
        <p:spPr>
          <a:xfrm>
            <a:off x="2975879" y="3463925"/>
            <a:ext cx="1022693" cy="243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D58F2-CF64-6606-A595-0F4D2B1E8AF0}"/>
              </a:ext>
            </a:extLst>
          </p:cNvPr>
          <p:cNvSpPr/>
          <p:nvPr/>
        </p:nvSpPr>
        <p:spPr>
          <a:xfrm>
            <a:off x="4069863" y="4440670"/>
            <a:ext cx="1273278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Volume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DEEB6A9-D6C7-3221-EE60-6C31B10C5507}"/>
              </a:ext>
            </a:extLst>
          </p:cNvPr>
          <p:cNvSpPr/>
          <p:nvPr/>
        </p:nvSpPr>
        <p:spPr>
          <a:xfrm rot="5400000">
            <a:off x="4330063" y="5251847"/>
            <a:ext cx="752878" cy="261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9FA-DD10-D0EA-043A-D1A302A6DB59}"/>
              </a:ext>
            </a:extLst>
          </p:cNvPr>
          <p:cNvSpPr/>
          <p:nvPr/>
        </p:nvSpPr>
        <p:spPr>
          <a:xfrm>
            <a:off x="5495539" y="1711662"/>
            <a:ext cx="2699647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Candlesticks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DB9ADF-272E-D07B-4BA1-40412362F478}"/>
              </a:ext>
            </a:extLst>
          </p:cNvPr>
          <p:cNvSpPr/>
          <p:nvPr/>
        </p:nvSpPr>
        <p:spPr>
          <a:xfrm>
            <a:off x="5495539" y="2400649"/>
            <a:ext cx="2699647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Price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3CF26-8AE6-900B-4749-05174C6E66C8}"/>
              </a:ext>
            </a:extLst>
          </p:cNvPr>
          <p:cNvSpPr/>
          <p:nvPr/>
        </p:nvSpPr>
        <p:spPr>
          <a:xfrm>
            <a:off x="5495539" y="3117220"/>
            <a:ext cx="2699647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Moving Average</a:t>
            </a:r>
          </a:p>
        </p:txBody>
      </p:sp>
    </p:spTree>
    <p:extLst>
      <p:ext uri="{BB962C8B-B14F-4D97-AF65-F5344CB8AC3E}">
        <p14:creationId xmlns:p14="http://schemas.microsoft.com/office/powerpoint/2010/main" val="21193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2746857" y="200108"/>
            <a:ext cx="418122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Technical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9281D-44E7-4B70-7CEB-EAC6DFD087E7}"/>
              </a:ext>
            </a:extLst>
          </p:cNvPr>
          <p:cNvSpPr txBox="1"/>
          <p:nvPr/>
        </p:nvSpPr>
        <p:spPr>
          <a:xfrm>
            <a:off x="3752693" y="1619654"/>
            <a:ext cx="216954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Trade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07999-40A9-97C2-4057-E77BE83EAB3F}"/>
              </a:ext>
            </a:extLst>
          </p:cNvPr>
          <p:cNvSpPr/>
          <p:nvPr/>
        </p:nvSpPr>
        <p:spPr>
          <a:xfrm>
            <a:off x="1602133" y="2364639"/>
            <a:ext cx="1533832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Equity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1D784E0-A038-4CCF-2628-484C4B99BE71}"/>
              </a:ext>
            </a:extLst>
          </p:cNvPr>
          <p:cNvSpPr/>
          <p:nvPr/>
        </p:nvSpPr>
        <p:spPr>
          <a:xfrm rot="5400000">
            <a:off x="4537938" y="1100948"/>
            <a:ext cx="599057" cy="220082"/>
          </a:xfrm>
          <a:prstGeom prst="rightArrow">
            <a:avLst/>
          </a:prstGeom>
          <a:solidFill>
            <a:srgbClr val="F4F4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D58F2-CF64-6606-A595-0F4D2B1E8AF0}"/>
              </a:ext>
            </a:extLst>
          </p:cNvPr>
          <p:cNvSpPr/>
          <p:nvPr/>
        </p:nvSpPr>
        <p:spPr>
          <a:xfrm>
            <a:off x="4107828" y="2362591"/>
            <a:ext cx="1534524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Futures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9FA-DD10-D0EA-043A-D1A302A6DB59}"/>
              </a:ext>
            </a:extLst>
          </p:cNvPr>
          <p:cNvSpPr/>
          <p:nvPr/>
        </p:nvSpPr>
        <p:spPr>
          <a:xfrm>
            <a:off x="6774604" y="2362590"/>
            <a:ext cx="1534525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Options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2ACDC-B3B3-B595-7977-3A4418B706A0}"/>
              </a:ext>
            </a:extLst>
          </p:cNvPr>
          <p:cNvSpPr/>
          <p:nvPr/>
        </p:nvSpPr>
        <p:spPr>
          <a:xfrm>
            <a:off x="1306116" y="3570032"/>
            <a:ext cx="1829849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Commodity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F74CAA-BD43-B099-07DB-EB0EF26FA53A}"/>
              </a:ext>
            </a:extLst>
          </p:cNvPr>
          <p:cNvSpPr/>
          <p:nvPr/>
        </p:nvSpPr>
        <p:spPr>
          <a:xfrm>
            <a:off x="3922541" y="3570032"/>
            <a:ext cx="1829849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Forex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D2D0C8-41FA-9A47-A67E-E88642067EF0}"/>
              </a:ext>
            </a:extLst>
          </p:cNvPr>
          <p:cNvSpPr/>
          <p:nvPr/>
        </p:nvSpPr>
        <p:spPr>
          <a:xfrm>
            <a:off x="6774604" y="3570032"/>
            <a:ext cx="1829849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Crypto</a:t>
            </a:r>
          </a:p>
        </p:txBody>
      </p:sp>
    </p:spTree>
    <p:extLst>
      <p:ext uri="{BB962C8B-B14F-4D97-AF65-F5344CB8AC3E}">
        <p14:creationId xmlns:p14="http://schemas.microsoft.com/office/powerpoint/2010/main" val="14356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11" grpId="0" animBg="1"/>
      <p:bldP spid="6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2746857" y="200108"/>
            <a:ext cx="418122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Why Trade?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9281D-44E7-4B70-7CEB-EAC6DFD087E7}"/>
              </a:ext>
            </a:extLst>
          </p:cNvPr>
          <p:cNvSpPr txBox="1"/>
          <p:nvPr/>
        </p:nvSpPr>
        <p:spPr>
          <a:xfrm>
            <a:off x="3518332" y="1658983"/>
            <a:ext cx="2638275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Quick Money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6528D-C22B-BF6B-6250-362E186B8CE6}"/>
              </a:ext>
            </a:extLst>
          </p:cNvPr>
          <p:cNvSpPr txBox="1"/>
          <p:nvPr/>
        </p:nvSpPr>
        <p:spPr>
          <a:xfrm>
            <a:off x="3518331" y="3056303"/>
            <a:ext cx="2638275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srgbClr val="F4F4F2"/>
                </a:solidFill>
                <a:latin typeface="Amasis MT Pro Black" panose="02040A04050005020304" pitchFamily="18" charset="0"/>
              </a:rPr>
              <a:t>Make money in any Trend!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6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721412" y="99205"/>
            <a:ext cx="3309813" cy="37856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Do Traders make Money?</a:t>
            </a:r>
          </a:p>
        </p:txBody>
      </p:sp>
    </p:spTree>
    <p:extLst>
      <p:ext uri="{BB962C8B-B14F-4D97-AF65-F5344CB8AC3E}">
        <p14:creationId xmlns:p14="http://schemas.microsoft.com/office/powerpoint/2010/main" val="85938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1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4837470" y="276186"/>
            <a:ext cx="3309813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NO!!!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20EC4-2E4D-FEDF-7B41-A71DB00965C9}"/>
              </a:ext>
            </a:extLst>
          </p:cNvPr>
          <p:cNvSpPr txBox="1"/>
          <p:nvPr/>
        </p:nvSpPr>
        <p:spPr>
          <a:xfrm>
            <a:off x="4837469" y="1795270"/>
            <a:ext cx="3309813" cy="4708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95% of retail traders are in Loss!!!</a:t>
            </a:r>
          </a:p>
        </p:txBody>
      </p:sp>
    </p:spTree>
    <p:extLst>
      <p:ext uri="{BB962C8B-B14F-4D97-AF65-F5344CB8AC3E}">
        <p14:creationId xmlns:p14="http://schemas.microsoft.com/office/powerpoint/2010/main" val="36930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2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3979-E4B3-0634-4C0B-AB862892E9BF}"/>
              </a:ext>
            </a:extLst>
          </p:cNvPr>
          <p:cNvSpPr txBox="1"/>
          <p:nvPr/>
        </p:nvSpPr>
        <p:spPr>
          <a:xfrm>
            <a:off x="2726023" y="463712"/>
            <a:ext cx="3691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Fundamental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7B905-6304-D1FC-B647-6F3ADA9F2CF2}"/>
              </a:ext>
            </a:extLst>
          </p:cNvPr>
          <p:cNvSpPr txBox="1"/>
          <p:nvPr/>
        </p:nvSpPr>
        <p:spPr>
          <a:xfrm>
            <a:off x="2726023" y="2599258"/>
            <a:ext cx="3691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Ratio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A19E6E-BCC6-467A-63CA-0D714CC128D3}"/>
              </a:ext>
            </a:extLst>
          </p:cNvPr>
          <p:cNvSpPr txBox="1"/>
          <p:nvPr/>
        </p:nvSpPr>
        <p:spPr>
          <a:xfrm>
            <a:off x="2726023" y="4734805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Screener.in</a:t>
            </a:r>
          </a:p>
        </p:txBody>
      </p:sp>
    </p:spTree>
    <p:extLst>
      <p:ext uri="{BB962C8B-B14F-4D97-AF65-F5344CB8AC3E}">
        <p14:creationId xmlns:p14="http://schemas.microsoft.com/office/powerpoint/2010/main" val="265618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A20EC4-2E4D-FEDF-7B41-A71DB00965C9}"/>
              </a:ext>
            </a:extLst>
          </p:cNvPr>
          <p:cNvSpPr txBox="1"/>
          <p:nvPr/>
        </p:nvSpPr>
        <p:spPr>
          <a:xfrm>
            <a:off x="491611" y="2483528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Retail Trader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F8EC3F2F-D3E0-A913-829F-FA2A86E58344}"/>
              </a:ext>
            </a:extLst>
          </p:cNvPr>
          <p:cNvSpPr/>
          <p:nvPr/>
        </p:nvSpPr>
        <p:spPr>
          <a:xfrm>
            <a:off x="3677264" y="2522116"/>
            <a:ext cx="1809136" cy="484632"/>
          </a:xfrm>
          <a:prstGeom prst="leftRightArrow">
            <a:avLst/>
          </a:prstGeom>
          <a:solidFill>
            <a:srgbClr val="F4F4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E96B4-84F2-2BC7-B56D-FC786580648C}"/>
              </a:ext>
            </a:extLst>
          </p:cNvPr>
          <p:cNvSpPr txBox="1"/>
          <p:nvPr/>
        </p:nvSpPr>
        <p:spPr>
          <a:xfrm>
            <a:off x="5722373" y="1615438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Institutions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AC250-A849-75CC-4BEF-94B3BA09B38E}"/>
              </a:ext>
            </a:extLst>
          </p:cNvPr>
          <p:cNvSpPr txBox="1"/>
          <p:nvPr/>
        </p:nvSpPr>
        <p:spPr>
          <a:xfrm>
            <a:off x="5722373" y="2553409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Big Players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3BD31-0814-9785-C67F-8BF0CFAB3860}"/>
              </a:ext>
            </a:extLst>
          </p:cNvPr>
          <p:cNvSpPr txBox="1"/>
          <p:nvPr/>
        </p:nvSpPr>
        <p:spPr>
          <a:xfrm>
            <a:off x="5722373" y="3429000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Professionals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9265D-146C-3C76-1935-DD15EB1AD906}"/>
              </a:ext>
            </a:extLst>
          </p:cNvPr>
          <p:cNvSpPr txBox="1"/>
          <p:nvPr/>
        </p:nvSpPr>
        <p:spPr>
          <a:xfrm>
            <a:off x="5722373" y="4304591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Experts</a:t>
            </a:r>
          </a:p>
        </p:txBody>
      </p:sp>
    </p:spTree>
    <p:extLst>
      <p:ext uri="{BB962C8B-B14F-4D97-AF65-F5344CB8AC3E}">
        <p14:creationId xmlns:p14="http://schemas.microsoft.com/office/powerpoint/2010/main" val="34590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A20EC4-2E4D-FEDF-7B41-A71DB00965C9}"/>
              </a:ext>
            </a:extLst>
          </p:cNvPr>
          <p:cNvSpPr txBox="1"/>
          <p:nvPr/>
        </p:nvSpPr>
        <p:spPr>
          <a:xfrm>
            <a:off x="3303637" y="281102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Retail Trader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E96B4-84F2-2BC7-B56D-FC786580648C}"/>
              </a:ext>
            </a:extLst>
          </p:cNvPr>
          <p:cNvSpPr txBox="1"/>
          <p:nvPr/>
        </p:nvSpPr>
        <p:spPr>
          <a:xfrm>
            <a:off x="3274140" y="3108972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srgbClr val="F4F4F2"/>
                </a:solidFill>
                <a:latin typeface="Amasis MT Pro Black" panose="02040A04050005020304" pitchFamily="18" charset="0"/>
              </a:rPr>
              <a:t>Is trading free?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AC250-A849-75CC-4BEF-94B3BA09B38E}"/>
              </a:ext>
            </a:extLst>
          </p:cNvPr>
          <p:cNvSpPr txBox="1"/>
          <p:nvPr/>
        </p:nvSpPr>
        <p:spPr>
          <a:xfrm>
            <a:off x="609599" y="4245260"/>
            <a:ext cx="2271253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Broker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3BD31-0814-9785-C67F-8BF0CFAB3860}"/>
              </a:ext>
            </a:extLst>
          </p:cNvPr>
          <p:cNvSpPr txBox="1"/>
          <p:nvPr/>
        </p:nvSpPr>
        <p:spPr>
          <a:xfrm>
            <a:off x="5152103" y="5413622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Professionals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9265D-146C-3C76-1935-DD15EB1AD906}"/>
              </a:ext>
            </a:extLst>
          </p:cNvPr>
          <p:cNvSpPr txBox="1"/>
          <p:nvPr/>
        </p:nvSpPr>
        <p:spPr>
          <a:xfrm>
            <a:off x="1524001" y="5413622"/>
            <a:ext cx="2713703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srgbClr val="F4F4F2"/>
                </a:solidFill>
                <a:latin typeface="Amasis MT Pro Black" panose="02040A04050005020304" pitchFamily="18" charset="0"/>
              </a:rPr>
              <a:t>Marker Guru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78D7A2B-07D4-27B5-95C2-7A9DD5BCF4F5}"/>
              </a:ext>
            </a:extLst>
          </p:cNvPr>
          <p:cNvSpPr/>
          <p:nvPr/>
        </p:nvSpPr>
        <p:spPr>
          <a:xfrm rot="5400000">
            <a:off x="4322177" y="1234852"/>
            <a:ext cx="833942" cy="334297"/>
          </a:xfrm>
          <a:prstGeom prst="rightArrow">
            <a:avLst/>
          </a:prstGeom>
          <a:solidFill>
            <a:srgbClr val="F4F4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725B7-6CFB-628B-4205-95A368E610F6}"/>
              </a:ext>
            </a:extLst>
          </p:cNvPr>
          <p:cNvSpPr txBox="1"/>
          <p:nvPr/>
        </p:nvSpPr>
        <p:spPr>
          <a:xfrm>
            <a:off x="4036141" y="1999679"/>
            <a:ext cx="1465008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FUEL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3D956-D42D-D3B9-8A17-325CC42613FA}"/>
              </a:ext>
            </a:extLst>
          </p:cNvPr>
          <p:cNvSpPr txBox="1"/>
          <p:nvPr/>
        </p:nvSpPr>
        <p:spPr>
          <a:xfrm>
            <a:off x="3603521" y="4218265"/>
            <a:ext cx="2271253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NSE/BSE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C8C78-367A-8414-2B84-3A35C86B0E4A}"/>
              </a:ext>
            </a:extLst>
          </p:cNvPr>
          <p:cNvSpPr txBox="1"/>
          <p:nvPr/>
        </p:nvSpPr>
        <p:spPr>
          <a:xfrm>
            <a:off x="6597443" y="4245260"/>
            <a:ext cx="2271253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GOVT</a:t>
            </a:r>
          </a:p>
        </p:txBody>
      </p:sp>
    </p:spTree>
    <p:extLst>
      <p:ext uri="{BB962C8B-B14F-4D97-AF65-F5344CB8AC3E}">
        <p14:creationId xmlns:p14="http://schemas.microsoft.com/office/powerpoint/2010/main" val="36719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A51CF-4374-349D-2E31-4F9FA17F8863}"/>
              </a:ext>
            </a:extLst>
          </p:cNvPr>
          <p:cNvSpPr txBox="1"/>
          <p:nvPr/>
        </p:nvSpPr>
        <p:spPr>
          <a:xfrm>
            <a:off x="4998444" y="384341"/>
            <a:ext cx="3309813" cy="56323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Will Retail Players never make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Money?</a:t>
            </a:r>
          </a:p>
        </p:txBody>
      </p:sp>
    </p:spTree>
    <p:extLst>
      <p:ext uri="{BB962C8B-B14F-4D97-AF65-F5344CB8AC3E}">
        <p14:creationId xmlns:p14="http://schemas.microsoft.com/office/powerpoint/2010/main" val="633164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A51CF-4374-349D-2E31-4F9FA17F8863}"/>
              </a:ext>
            </a:extLst>
          </p:cNvPr>
          <p:cNvSpPr txBox="1"/>
          <p:nvPr/>
        </p:nvSpPr>
        <p:spPr>
          <a:xfrm>
            <a:off x="943897" y="1443101"/>
            <a:ext cx="3309813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YES!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7D4FD-34F2-224D-5CDF-ECD7E94A9D70}"/>
              </a:ext>
            </a:extLst>
          </p:cNvPr>
          <p:cNvSpPr txBox="1"/>
          <p:nvPr/>
        </p:nvSpPr>
        <p:spPr>
          <a:xfrm>
            <a:off x="-218768" y="2459504"/>
            <a:ext cx="5635144" cy="21236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Investing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dirty="0">
                <a:solidFill>
                  <a:srgbClr val="06283D"/>
                </a:solidFill>
                <a:latin typeface="Amasis MT Pro Black" panose="02040A04050005020304" pitchFamily="18" charset="0"/>
              </a:rPr>
              <a:t>&amp;</a:t>
            </a:r>
          </a:p>
          <a:p>
            <a:pPr algn="ctr"/>
            <a:r>
              <a:rPr lang="en-IN" sz="4400" dirty="0">
                <a:solidFill>
                  <a:srgbClr val="06283D"/>
                </a:solidFill>
                <a:latin typeface="Amasis MT Pro Black" panose="02040A04050005020304" pitchFamily="18" charset="0"/>
              </a:rPr>
              <a:t>Compounding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rgbClr val="06283D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2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7D4FD-34F2-224D-5CDF-ECD7E94A9D70}"/>
              </a:ext>
            </a:extLst>
          </p:cNvPr>
          <p:cNvSpPr txBox="1"/>
          <p:nvPr/>
        </p:nvSpPr>
        <p:spPr>
          <a:xfrm>
            <a:off x="121644" y="168587"/>
            <a:ext cx="1235208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100</a:t>
            </a:r>
          </a:p>
        </p:txBody>
      </p:sp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28284BB-AC1A-29B0-340D-F45E87FBC656}"/>
              </a:ext>
            </a:extLst>
          </p:cNvPr>
          <p:cNvSpPr/>
          <p:nvPr/>
        </p:nvSpPr>
        <p:spPr>
          <a:xfrm>
            <a:off x="1514168" y="446502"/>
            <a:ext cx="609600" cy="2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EBCDAE-CD82-C047-60EB-CEFBDED285BF}"/>
              </a:ext>
            </a:extLst>
          </p:cNvPr>
          <p:cNvSpPr/>
          <p:nvPr/>
        </p:nvSpPr>
        <p:spPr>
          <a:xfrm>
            <a:off x="1514168" y="1274937"/>
            <a:ext cx="609600" cy="2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63730B-317C-36E8-B402-A76EB51F551A}"/>
              </a:ext>
            </a:extLst>
          </p:cNvPr>
          <p:cNvSpPr/>
          <p:nvPr/>
        </p:nvSpPr>
        <p:spPr>
          <a:xfrm>
            <a:off x="1514168" y="2103372"/>
            <a:ext cx="609600" cy="2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52888-3845-1841-BE5E-E7CBD5530655}"/>
              </a:ext>
            </a:extLst>
          </p:cNvPr>
          <p:cNvSpPr txBox="1"/>
          <p:nvPr/>
        </p:nvSpPr>
        <p:spPr>
          <a:xfrm>
            <a:off x="2281084" y="168585"/>
            <a:ext cx="1445342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42F272-7DB7-D6BB-14FD-8C5FBC02F48F}"/>
              </a:ext>
            </a:extLst>
          </p:cNvPr>
          <p:cNvSpPr txBox="1"/>
          <p:nvPr/>
        </p:nvSpPr>
        <p:spPr>
          <a:xfrm>
            <a:off x="3726426" y="168585"/>
            <a:ext cx="209918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= 110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5B0CD3-9DD2-28F4-FC16-CE1BF4E44624}"/>
              </a:ext>
            </a:extLst>
          </p:cNvPr>
          <p:cNvSpPr txBox="1"/>
          <p:nvPr/>
        </p:nvSpPr>
        <p:spPr>
          <a:xfrm>
            <a:off x="162802" y="997020"/>
            <a:ext cx="1235208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41899-5AC8-BE71-1B91-48B0826473E9}"/>
              </a:ext>
            </a:extLst>
          </p:cNvPr>
          <p:cNvSpPr txBox="1"/>
          <p:nvPr/>
        </p:nvSpPr>
        <p:spPr>
          <a:xfrm>
            <a:off x="2281084" y="938026"/>
            <a:ext cx="1445342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E03E2-0591-ABF9-D1E3-C54124D761F0}"/>
              </a:ext>
            </a:extLst>
          </p:cNvPr>
          <p:cNvSpPr txBox="1"/>
          <p:nvPr/>
        </p:nvSpPr>
        <p:spPr>
          <a:xfrm>
            <a:off x="3726426" y="997019"/>
            <a:ext cx="209918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= 121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2C958-081E-7704-E12C-A7A07674B659}"/>
              </a:ext>
            </a:extLst>
          </p:cNvPr>
          <p:cNvSpPr txBox="1"/>
          <p:nvPr/>
        </p:nvSpPr>
        <p:spPr>
          <a:xfrm>
            <a:off x="162802" y="1825453"/>
            <a:ext cx="1235208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6F6A9F-AEA5-3612-6C41-3CBA043DE13E}"/>
              </a:ext>
            </a:extLst>
          </p:cNvPr>
          <p:cNvSpPr txBox="1"/>
          <p:nvPr/>
        </p:nvSpPr>
        <p:spPr>
          <a:xfrm>
            <a:off x="2259591" y="1825453"/>
            <a:ext cx="1445342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D39653-348F-E4FB-CE42-98C3EE259633}"/>
              </a:ext>
            </a:extLst>
          </p:cNvPr>
          <p:cNvSpPr txBox="1"/>
          <p:nvPr/>
        </p:nvSpPr>
        <p:spPr>
          <a:xfrm>
            <a:off x="3726426" y="1825452"/>
            <a:ext cx="209918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= 133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02B38F-68E1-15C5-B624-5233999A1056}"/>
              </a:ext>
            </a:extLst>
          </p:cNvPr>
          <p:cNvSpPr txBox="1"/>
          <p:nvPr/>
        </p:nvSpPr>
        <p:spPr>
          <a:xfrm>
            <a:off x="182465" y="3094470"/>
            <a:ext cx="4315791" cy="1446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Power of Compounding </a:t>
            </a:r>
          </a:p>
        </p:txBody>
      </p:sp>
    </p:spTree>
    <p:extLst>
      <p:ext uri="{BB962C8B-B14F-4D97-AF65-F5344CB8AC3E}">
        <p14:creationId xmlns:p14="http://schemas.microsoft.com/office/powerpoint/2010/main" val="5730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A51CF-4374-349D-2E31-4F9FA17F8863}"/>
              </a:ext>
            </a:extLst>
          </p:cNvPr>
          <p:cNvSpPr txBox="1"/>
          <p:nvPr/>
        </p:nvSpPr>
        <p:spPr>
          <a:xfrm>
            <a:off x="296542" y="3217264"/>
            <a:ext cx="3309813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Warren Buffett</a:t>
            </a:r>
          </a:p>
        </p:txBody>
      </p:sp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52082E5-539F-25E2-6E77-EC6780989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02" y="495289"/>
            <a:ext cx="2666552" cy="2666552"/>
          </a:xfrm>
          <a:prstGeom prst="rect">
            <a:avLst/>
          </a:prstGeom>
        </p:spPr>
      </p:pic>
      <p:pic>
        <p:nvPicPr>
          <p:cNvPr id="11" name="Picture 10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E10C9477-CB39-3C1F-DE4D-31D0A6A45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0" y="3487714"/>
            <a:ext cx="2494592" cy="2494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6F4BF-EC3C-3F5F-4AEC-66B93961B0DA}"/>
              </a:ext>
            </a:extLst>
          </p:cNvPr>
          <p:cNvSpPr txBox="1"/>
          <p:nvPr/>
        </p:nvSpPr>
        <p:spPr>
          <a:xfrm>
            <a:off x="3607410" y="5982306"/>
            <a:ext cx="214343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Rakesh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Jhunjhunwala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1341A1-6335-DB4D-8A54-C78A12109836}"/>
              </a:ext>
            </a:extLst>
          </p:cNvPr>
          <p:cNvSpPr txBox="1"/>
          <p:nvPr/>
        </p:nvSpPr>
        <p:spPr>
          <a:xfrm>
            <a:off x="5712171" y="3263431"/>
            <a:ext cx="330981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 err="1">
                <a:solidFill>
                  <a:srgbClr val="F4F4F2"/>
                </a:solidFill>
                <a:latin typeface="Amasis MT Pro Black" panose="02040A04050005020304" pitchFamily="18" charset="0"/>
              </a:rPr>
              <a:t>Radhakishan</a:t>
            </a:r>
            <a:r>
              <a:rPr lang="en-IN" sz="2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Damani</a:t>
            </a:r>
          </a:p>
        </p:txBody>
      </p:sp>
      <p:pic>
        <p:nvPicPr>
          <p:cNvPr id="15" name="Picture 14" descr="A person in a suit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7B333E57-8729-C1A5-DA6B-2A07AF0B4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3" y="495289"/>
            <a:ext cx="2666552" cy="266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89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72A9ED1-96A7-316A-9643-0DC67F7F7D99}"/>
              </a:ext>
            </a:extLst>
          </p:cNvPr>
          <p:cNvSpPr/>
          <p:nvPr/>
        </p:nvSpPr>
        <p:spPr>
          <a:xfrm>
            <a:off x="0" y="0"/>
            <a:ext cx="4094602" cy="6858000"/>
          </a:xfrm>
          <a:prstGeom prst="rect">
            <a:avLst/>
          </a:prstGeom>
          <a:solidFill>
            <a:srgbClr val="FF8701"/>
          </a:solidFill>
          <a:ln>
            <a:solidFill>
              <a:srgbClr val="FF87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6F4BF-EC3C-3F5F-4AEC-66B93961B0DA}"/>
              </a:ext>
            </a:extLst>
          </p:cNvPr>
          <p:cNvSpPr txBox="1"/>
          <p:nvPr/>
        </p:nvSpPr>
        <p:spPr>
          <a:xfrm>
            <a:off x="254394" y="415955"/>
            <a:ext cx="3804574" cy="15820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/>
          <a:p>
            <a:pPr marL="0" marR="0" lvl="0" indent="0" algn="ctr" defTabSz="914400" fontAlgn="auto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 of entering Stock Market?</a:t>
            </a:r>
            <a:endParaRPr kumimoji="0" lang="en-US" sz="44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F0EEB05-3E54-12B1-EF5C-9EE200500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9537"/>
            <a:ext cx="4094602" cy="215990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10E92-1304-D2C6-B922-35598C5DCA7F}"/>
              </a:ext>
            </a:extLst>
          </p:cNvPr>
          <p:cNvCxnSpPr/>
          <p:nvPr/>
        </p:nvCxnSpPr>
        <p:spPr>
          <a:xfrm>
            <a:off x="556574" y="1882878"/>
            <a:ext cx="29882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3C74FC-20EE-2CB5-6775-9591AD674935}"/>
              </a:ext>
            </a:extLst>
          </p:cNvPr>
          <p:cNvSpPr txBox="1"/>
          <p:nvPr/>
        </p:nvSpPr>
        <p:spPr>
          <a:xfrm>
            <a:off x="472458" y="3546939"/>
            <a:ext cx="3430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Car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Foreign Tour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Child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Savings</a:t>
            </a:r>
          </a:p>
          <a:p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EEA276-1199-FCAC-124E-27EA6E89FC3B}"/>
              </a:ext>
            </a:extLst>
          </p:cNvPr>
          <p:cNvSpPr txBox="1"/>
          <p:nvPr/>
        </p:nvSpPr>
        <p:spPr>
          <a:xfrm>
            <a:off x="824995" y="2233843"/>
            <a:ext cx="2451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Financial </a:t>
            </a:r>
          </a:p>
          <a:p>
            <a:pPr algn="ctr"/>
            <a:r>
              <a:rPr lang="en-IN" sz="3200" b="1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Goals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2FAD8-E6B7-EFDB-02ED-389C51D4D5C3}"/>
              </a:ext>
            </a:extLst>
          </p:cNvPr>
          <p:cNvSpPr txBox="1"/>
          <p:nvPr/>
        </p:nvSpPr>
        <p:spPr>
          <a:xfrm>
            <a:off x="5393591" y="343000"/>
            <a:ext cx="27278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cap="all" spc="200" dirty="0">
                <a:solidFill>
                  <a:srgbClr val="06283D"/>
                </a:solidFill>
                <a:latin typeface="+mj-lt"/>
                <a:ea typeface="+mj-ea"/>
                <a:cs typeface="+mj-cs"/>
              </a:rPr>
              <a:t>Wealth Creation</a:t>
            </a:r>
          </a:p>
        </p:txBody>
      </p:sp>
    </p:spTree>
    <p:extLst>
      <p:ext uri="{BB962C8B-B14F-4D97-AF65-F5344CB8AC3E}">
        <p14:creationId xmlns:p14="http://schemas.microsoft.com/office/powerpoint/2010/main" val="375143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A51CF-4374-349D-2E31-4F9FA17F8863}"/>
              </a:ext>
            </a:extLst>
          </p:cNvPr>
          <p:cNvSpPr txBox="1"/>
          <p:nvPr/>
        </p:nvSpPr>
        <p:spPr>
          <a:xfrm>
            <a:off x="4540048" y="1847710"/>
            <a:ext cx="4001729" cy="1446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Fundamental Analysis</a:t>
            </a:r>
          </a:p>
        </p:txBody>
      </p:sp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6E19C-6F78-E204-15DD-C434C48A891D}"/>
              </a:ext>
            </a:extLst>
          </p:cNvPr>
          <p:cNvSpPr txBox="1"/>
          <p:nvPr/>
        </p:nvSpPr>
        <p:spPr>
          <a:xfrm>
            <a:off x="4572000" y="3533367"/>
            <a:ext cx="3969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Quality of Stock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Future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Financial Ratios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94DE0-C46E-D76F-2738-69400CBEFB1C}"/>
              </a:ext>
            </a:extLst>
          </p:cNvPr>
          <p:cNvSpPr txBox="1"/>
          <p:nvPr/>
        </p:nvSpPr>
        <p:spPr>
          <a:xfrm>
            <a:off x="4572000" y="217890"/>
            <a:ext cx="4001729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Investment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39D8818-19E1-5A98-F7FC-908BAE3157DE}"/>
              </a:ext>
            </a:extLst>
          </p:cNvPr>
          <p:cNvSpPr/>
          <p:nvPr/>
        </p:nvSpPr>
        <p:spPr>
          <a:xfrm rot="5400000">
            <a:off x="6281543" y="1379408"/>
            <a:ext cx="582642" cy="353962"/>
          </a:xfrm>
          <a:prstGeom prst="rightArrow">
            <a:avLst/>
          </a:prstGeom>
          <a:solidFill>
            <a:srgbClr val="F4F4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93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2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8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A51CF-4374-349D-2E31-4F9FA17F8863}"/>
              </a:ext>
            </a:extLst>
          </p:cNvPr>
          <p:cNvSpPr txBox="1"/>
          <p:nvPr/>
        </p:nvSpPr>
        <p:spPr>
          <a:xfrm>
            <a:off x="4471219" y="1455683"/>
            <a:ext cx="400172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Which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stock to buy?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DB502-F4EB-1AF6-31FE-6A7F6D8AFB22}"/>
              </a:ext>
            </a:extLst>
          </p:cNvPr>
          <p:cNvSpPr txBox="1"/>
          <p:nvPr/>
        </p:nvSpPr>
        <p:spPr>
          <a:xfrm>
            <a:off x="4471219" y="2095560"/>
            <a:ext cx="416887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Which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stock to avoid?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99ED5-1F98-7CF3-19D2-DCE8AE206DF3}"/>
              </a:ext>
            </a:extLst>
          </p:cNvPr>
          <p:cNvSpPr txBox="1"/>
          <p:nvPr/>
        </p:nvSpPr>
        <p:spPr>
          <a:xfrm>
            <a:off x="4471219" y="2735437"/>
            <a:ext cx="455479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Which stocks will rally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20E53-97CE-F08B-223E-E4499E8CD292}"/>
              </a:ext>
            </a:extLst>
          </p:cNvPr>
          <p:cNvSpPr txBox="1"/>
          <p:nvPr/>
        </p:nvSpPr>
        <p:spPr>
          <a:xfrm>
            <a:off x="4482281" y="4655062"/>
            <a:ext cx="4208206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Capital Management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E2E57-571B-625D-16CF-C1C0EB25D5C1}"/>
              </a:ext>
            </a:extLst>
          </p:cNvPr>
          <p:cNvSpPr txBox="1"/>
          <p:nvPr/>
        </p:nvSpPr>
        <p:spPr>
          <a:xfrm>
            <a:off x="4478594" y="5294936"/>
            <a:ext cx="3687096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Risk Management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7F8CD-AA54-380C-BC1D-FA37B5AFD49A}"/>
              </a:ext>
            </a:extLst>
          </p:cNvPr>
          <p:cNvSpPr txBox="1"/>
          <p:nvPr/>
        </p:nvSpPr>
        <p:spPr>
          <a:xfrm>
            <a:off x="4478594" y="815806"/>
            <a:ext cx="416150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How to select stocks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ACED-A50E-EB19-BD8D-265D213A8CE3}"/>
              </a:ext>
            </a:extLst>
          </p:cNvPr>
          <p:cNvSpPr txBox="1"/>
          <p:nvPr/>
        </p:nvSpPr>
        <p:spPr>
          <a:xfrm>
            <a:off x="4478594" y="3375314"/>
            <a:ext cx="416150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When to enter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0351F7-3F2E-06DB-B72D-680826BBD919}"/>
              </a:ext>
            </a:extLst>
          </p:cNvPr>
          <p:cNvSpPr txBox="1"/>
          <p:nvPr/>
        </p:nvSpPr>
        <p:spPr>
          <a:xfrm>
            <a:off x="4484738" y="4015188"/>
            <a:ext cx="416150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When to exit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30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2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3979-E4B3-0634-4C0B-AB862892E9BF}"/>
              </a:ext>
            </a:extLst>
          </p:cNvPr>
          <p:cNvSpPr txBox="1"/>
          <p:nvPr/>
        </p:nvSpPr>
        <p:spPr>
          <a:xfrm>
            <a:off x="376112" y="463711"/>
            <a:ext cx="6614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1. Market Capitalization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40980-F0D5-7234-9072-4867D5CC5CC4}"/>
              </a:ext>
            </a:extLst>
          </p:cNvPr>
          <p:cNvSpPr txBox="1"/>
          <p:nvPr/>
        </p:nvSpPr>
        <p:spPr>
          <a:xfrm>
            <a:off x="376111" y="1046446"/>
            <a:ext cx="6614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Or </a:t>
            </a:r>
            <a:r>
              <a:rPr kumimoji="0" lang="en-I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MarCap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4714F-5B28-DDDA-2E6D-2AD9A4F1FC7E}"/>
              </a:ext>
            </a:extLst>
          </p:cNvPr>
          <p:cNvSpPr txBox="1"/>
          <p:nvPr/>
        </p:nvSpPr>
        <p:spPr>
          <a:xfrm>
            <a:off x="376111" y="1951103"/>
            <a:ext cx="773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Current valuation of company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No of </a:t>
            </a: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shares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 * CMP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A9CF603-01BF-232B-B74B-76D215C4D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952779"/>
              </p:ext>
            </p:extLst>
          </p:nvPr>
        </p:nvGraphicFramePr>
        <p:xfrm>
          <a:off x="353960" y="3561606"/>
          <a:ext cx="6341807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214731">
                  <a:extLst>
                    <a:ext uri="{9D8B030D-6E8A-4147-A177-3AD203B41FA5}">
                      <a16:colId xmlns:a16="http://schemas.microsoft.com/office/drawing/2014/main" val="636187188"/>
                    </a:ext>
                  </a:extLst>
                </a:gridCol>
                <a:gridCol w="3127076">
                  <a:extLst>
                    <a:ext uri="{9D8B030D-6E8A-4147-A177-3AD203B41FA5}">
                      <a16:colId xmlns:a16="http://schemas.microsoft.com/office/drawing/2014/main" val="2526036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kern="1200" dirty="0" err="1">
                          <a:solidFill>
                            <a:schemeClr val="tx1"/>
                          </a:solidFill>
                          <a:latin typeface="Cascadia Code SemiBold" pitchFamily="50" charset="0"/>
                          <a:ea typeface="+mn-ea"/>
                          <a:cs typeface="Cascadia Code SemiBold" pitchFamily="50" charset="0"/>
                        </a:rPr>
                        <a:t>MarCap</a:t>
                      </a:r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Cascadia Code SemiBold" pitchFamily="50" charset="0"/>
                          <a:ea typeface="+mn-ea"/>
                          <a:cs typeface="Cascadia Code SemiBold" pitchFamily="50" charset="0"/>
                        </a:rPr>
                        <a:t> in Crore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IN" sz="2400" b="1" kern="1200" dirty="0">
                          <a:solidFill>
                            <a:schemeClr val="tx1"/>
                          </a:solidFill>
                          <a:latin typeface="Cascadia Code SemiBold" pitchFamily="50" charset="0"/>
                          <a:ea typeface="+mn-ea"/>
                          <a:cs typeface="Cascadia Code SemiBold" pitchFamily="50" charset="0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994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 kern="1200" dirty="0">
                          <a:solidFill>
                            <a:srgbClr val="4A206A"/>
                          </a:solidFill>
                          <a:latin typeface="Cascadia Code SemiBold" pitchFamily="50" charset="0"/>
                          <a:ea typeface="+mn-ea"/>
                          <a:cs typeface="Cascadia Code SemiBold" pitchFamily="50" charset="0"/>
                        </a:rPr>
                        <a:t>&lt; 5000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IN" sz="2400" b="1" kern="1200" dirty="0">
                          <a:solidFill>
                            <a:srgbClr val="4A206A"/>
                          </a:solidFill>
                          <a:latin typeface="Cascadia Code SemiBold" pitchFamily="50" charset="0"/>
                          <a:ea typeface="+mn-ea"/>
                          <a:cs typeface="Cascadia Code SemiBold" pitchFamily="50" charset="0"/>
                        </a:rPr>
                        <a:t>Small 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10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 kern="1200" dirty="0">
                          <a:solidFill>
                            <a:srgbClr val="4A206A"/>
                          </a:solidFill>
                          <a:latin typeface="Cascadia Code SemiBold" pitchFamily="50" charset="0"/>
                          <a:ea typeface="+mn-ea"/>
                          <a:cs typeface="Cascadia Code SemiBold" pitchFamily="50" charset="0"/>
                        </a:rPr>
                        <a:t>5000 – 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IN" sz="2400" b="1" kern="1200" dirty="0">
                          <a:solidFill>
                            <a:srgbClr val="4A206A"/>
                          </a:solidFill>
                          <a:latin typeface="Cascadia Code SemiBold" pitchFamily="50" charset="0"/>
                          <a:ea typeface="+mn-ea"/>
                          <a:cs typeface="Cascadia Code SemiBold" pitchFamily="50" charset="0"/>
                        </a:rPr>
                        <a:t>Medium 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77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sz="2400" b="1" kern="1200" dirty="0">
                          <a:solidFill>
                            <a:srgbClr val="4A206A"/>
                          </a:solidFill>
                          <a:latin typeface="Cascadia Code SemiBold" pitchFamily="50" charset="0"/>
                          <a:ea typeface="+mn-ea"/>
                          <a:cs typeface="Cascadia Code SemiBold" pitchFamily="50" charset="0"/>
                        </a:rPr>
                        <a:t>&gt; 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IN" sz="2400" b="1" kern="1200" dirty="0">
                          <a:solidFill>
                            <a:srgbClr val="4A206A"/>
                          </a:solidFill>
                          <a:latin typeface="Cascadia Code SemiBold" pitchFamily="50" charset="0"/>
                          <a:ea typeface="+mn-ea"/>
                          <a:cs typeface="Cascadia Code SemiBold" pitchFamily="50" charset="0"/>
                        </a:rPr>
                        <a:t>Large 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80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0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9000" t="13000" r="-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47F8CD-AA54-380C-BC1D-FA37B5AFD49A}"/>
              </a:ext>
            </a:extLst>
          </p:cNvPr>
          <p:cNvSpPr txBox="1"/>
          <p:nvPr/>
        </p:nvSpPr>
        <p:spPr>
          <a:xfrm>
            <a:off x="474406" y="216595"/>
            <a:ext cx="5909186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FF870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Shrewd Investor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2A3BF-8FF5-0212-314C-366F8BE28D94}"/>
              </a:ext>
            </a:extLst>
          </p:cNvPr>
          <p:cNvSpPr txBox="1"/>
          <p:nvPr/>
        </p:nvSpPr>
        <p:spPr>
          <a:xfrm>
            <a:off x="474406" y="1324498"/>
            <a:ext cx="4589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Fundamental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Ratio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Stock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Investment Strategies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Risk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Swing Trading</a:t>
            </a:r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4946C-C55B-8669-E5BD-318F9EFB10FA}"/>
              </a:ext>
            </a:extLst>
          </p:cNvPr>
          <p:cNvSpPr txBox="1"/>
          <p:nvPr/>
        </p:nvSpPr>
        <p:spPr>
          <a:xfrm>
            <a:off x="818534" y="4027130"/>
            <a:ext cx="458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Sunday 10 AM</a:t>
            </a:r>
          </a:p>
          <a:p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Duration 6-8 hours</a:t>
            </a:r>
          </a:p>
          <a:p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Zoom or Skype</a:t>
            </a:r>
          </a:p>
        </p:txBody>
      </p:sp>
    </p:spTree>
    <p:extLst>
      <p:ext uri="{BB962C8B-B14F-4D97-AF65-F5344CB8AC3E}">
        <p14:creationId xmlns:p14="http://schemas.microsoft.com/office/powerpoint/2010/main" val="157249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9000" t="13000" r="-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47F8CD-AA54-380C-BC1D-FA37B5AFD49A}"/>
              </a:ext>
            </a:extLst>
          </p:cNvPr>
          <p:cNvSpPr txBox="1"/>
          <p:nvPr/>
        </p:nvSpPr>
        <p:spPr>
          <a:xfrm>
            <a:off x="474406" y="216595"/>
            <a:ext cx="5909186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FF870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Shrewd Investor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FD16E-29E6-5F7F-4DCF-3DC629423852}"/>
              </a:ext>
            </a:extLst>
          </p:cNvPr>
          <p:cNvSpPr txBox="1"/>
          <p:nvPr/>
        </p:nvSpPr>
        <p:spPr>
          <a:xfrm>
            <a:off x="474406" y="1573897"/>
            <a:ext cx="5909186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FF870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Rs 10,000/-</a:t>
            </a:r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CC8061B-0458-E3A7-F1D5-41FA06836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1" y="2885376"/>
            <a:ext cx="1501564" cy="187382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22B2DF-346F-8385-9178-090CC103A2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74" y="3133096"/>
            <a:ext cx="2168142" cy="1626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7DABFB-D3E3-985F-92C2-456A6B863D01}"/>
              </a:ext>
            </a:extLst>
          </p:cNvPr>
          <p:cNvSpPr txBox="1"/>
          <p:nvPr/>
        </p:nvSpPr>
        <p:spPr>
          <a:xfrm>
            <a:off x="557052" y="5147352"/>
            <a:ext cx="5909186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FF870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Rs 999/-</a:t>
            </a:r>
          </a:p>
        </p:txBody>
      </p:sp>
    </p:spTree>
    <p:extLst>
      <p:ext uri="{BB962C8B-B14F-4D97-AF65-F5344CB8AC3E}">
        <p14:creationId xmlns:p14="http://schemas.microsoft.com/office/powerpoint/2010/main" val="41495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3979-E4B3-0634-4C0B-AB862892E9BF}"/>
              </a:ext>
            </a:extLst>
          </p:cNvPr>
          <p:cNvSpPr txBox="1"/>
          <p:nvPr/>
        </p:nvSpPr>
        <p:spPr>
          <a:xfrm>
            <a:off x="-439963" y="329968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#06283D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A74DF-854D-49D3-80C7-821E9C5B1127}"/>
              </a:ext>
            </a:extLst>
          </p:cNvPr>
          <p:cNvSpPr txBox="1"/>
          <p:nvPr/>
        </p:nvSpPr>
        <p:spPr>
          <a:xfrm>
            <a:off x="449853" y="4978516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Buyers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89B5C-93F2-D0D0-0920-F4BDAF83AD6F}"/>
              </a:ext>
            </a:extLst>
          </p:cNvPr>
          <p:cNvSpPr txBox="1"/>
          <p:nvPr/>
        </p:nvSpPr>
        <p:spPr>
          <a:xfrm>
            <a:off x="5218442" y="4978516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Sellers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6F725C-4CFE-FF8F-2A15-4F7F9AE3225E}"/>
              </a:ext>
            </a:extLst>
          </p:cNvPr>
          <p:cNvSpPr/>
          <p:nvPr/>
        </p:nvSpPr>
        <p:spPr>
          <a:xfrm>
            <a:off x="2726023" y="405874"/>
            <a:ext cx="1730478" cy="556074"/>
          </a:xfrm>
          <a:prstGeom prst="rect">
            <a:avLst/>
          </a:prstGeom>
          <a:solidFill>
            <a:srgbClr val="06283D"/>
          </a:solidFill>
          <a:ln>
            <a:solidFill>
              <a:srgbClr val="062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1F7EF-58E9-E9F1-EBA7-5DFF2EBC19AD}"/>
              </a:ext>
            </a:extLst>
          </p:cNvPr>
          <p:cNvSpPr txBox="1"/>
          <p:nvPr/>
        </p:nvSpPr>
        <p:spPr>
          <a:xfrm>
            <a:off x="-439963" y="1189667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#F4F4F2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B1ABDA-BAC5-141C-5958-60F064BE1B5F}"/>
              </a:ext>
            </a:extLst>
          </p:cNvPr>
          <p:cNvSpPr/>
          <p:nvPr/>
        </p:nvSpPr>
        <p:spPr>
          <a:xfrm>
            <a:off x="2726023" y="1265573"/>
            <a:ext cx="1730478" cy="556074"/>
          </a:xfrm>
          <a:prstGeom prst="rect">
            <a:avLst/>
          </a:prstGeom>
          <a:solidFill>
            <a:srgbClr val="F4F4F2"/>
          </a:solidFill>
          <a:ln>
            <a:solidFill>
              <a:srgbClr val="F4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6C4CE-5B83-9958-BF36-9C92A04CFE6E}"/>
              </a:ext>
            </a:extLst>
          </p:cNvPr>
          <p:cNvSpPr txBox="1"/>
          <p:nvPr/>
        </p:nvSpPr>
        <p:spPr>
          <a:xfrm>
            <a:off x="196646" y="2159534"/>
            <a:ext cx="2979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masis MT Pro Black" panose="02040A04050005020304" pitchFamily="18" charset="0"/>
              </a:rPr>
              <a:t>#FEB202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A3D8C-1C99-47AE-668E-0376D060CA8F}"/>
              </a:ext>
            </a:extLst>
          </p:cNvPr>
          <p:cNvSpPr/>
          <p:nvPr/>
        </p:nvSpPr>
        <p:spPr>
          <a:xfrm>
            <a:off x="2726023" y="2227578"/>
            <a:ext cx="1730478" cy="556074"/>
          </a:xfrm>
          <a:prstGeom prst="rect">
            <a:avLst/>
          </a:prstGeom>
          <a:solidFill>
            <a:srgbClr val="FEB202"/>
          </a:solidFill>
          <a:ln>
            <a:solidFill>
              <a:srgbClr val="FEB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EB20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0361D-6F86-2D83-7555-CDC0E026D4F7}"/>
              </a:ext>
            </a:extLst>
          </p:cNvPr>
          <p:cNvSpPr txBox="1"/>
          <p:nvPr/>
        </p:nvSpPr>
        <p:spPr>
          <a:xfrm>
            <a:off x="196646" y="2919408"/>
            <a:ext cx="2979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masis MT Pro Black" panose="02040A04050005020304" pitchFamily="18" charset="0"/>
              </a:rPr>
              <a:t>#FF8701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70ADB7-CBFB-0C70-C052-0898B0B598D4}"/>
              </a:ext>
            </a:extLst>
          </p:cNvPr>
          <p:cNvSpPr/>
          <p:nvPr/>
        </p:nvSpPr>
        <p:spPr>
          <a:xfrm>
            <a:off x="2726023" y="2995314"/>
            <a:ext cx="1730478" cy="556074"/>
          </a:xfrm>
          <a:prstGeom prst="rect">
            <a:avLst/>
          </a:prstGeom>
          <a:solidFill>
            <a:srgbClr val="FF8701"/>
          </a:solidFill>
          <a:ln>
            <a:solidFill>
              <a:srgbClr val="FF87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EB2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1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2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3979-E4B3-0634-4C0B-AB862892E9BF}"/>
              </a:ext>
            </a:extLst>
          </p:cNvPr>
          <p:cNvSpPr txBox="1"/>
          <p:nvPr/>
        </p:nvSpPr>
        <p:spPr>
          <a:xfrm>
            <a:off x="376112" y="463711"/>
            <a:ext cx="6614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2</a:t>
            </a: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. Price/Earning (PE)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4714F-5B28-DDDA-2E6D-2AD9A4F1FC7E}"/>
              </a:ext>
            </a:extLst>
          </p:cNvPr>
          <p:cNvSpPr txBox="1"/>
          <p:nvPr/>
        </p:nvSpPr>
        <p:spPr>
          <a:xfrm>
            <a:off x="376112" y="2046881"/>
            <a:ext cx="773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PE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 = </a:t>
            </a:r>
            <a:r>
              <a:rPr kumimoji="0" lang="en-IN" sz="2400" b="0" i="0" u="sng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Current Price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400" baseline="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		Earing</a:t>
            </a: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 Per Share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 SemiBold" pitchFamily="50" charset="0"/>
              <a:ea typeface="+mn-ea"/>
              <a:cs typeface="Cascadia Code SemiBol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1CF6BB-1BA1-25BC-AB67-05A270D32F03}"/>
              </a:ext>
            </a:extLst>
          </p:cNvPr>
          <p:cNvSpPr txBox="1"/>
          <p:nvPr/>
        </p:nvSpPr>
        <p:spPr>
          <a:xfrm>
            <a:off x="376112" y="1330803"/>
            <a:ext cx="77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Valuation = Cheap or Expensive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 SemiBold" pitchFamily="50" charset="0"/>
              <a:ea typeface="+mn-ea"/>
              <a:cs typeface="Cascadia Code SemiBold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74F79A-12CA-1D82-0400-A086B2E3C7BB}"/>
              </a:ext>
            </a:extLst>
          </p:cNvPr>
          <p:cNvSpPr txBox="1"/>
          <p:nvPr/>
        </p:nvSpPr>
        <p:spPr>
          <a:xfrm>
            <a:off x="376112" y="3132291"/>
            <a:ext cx="77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Stock PE v. Industry PE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 SemiBold" pitchFamily="50" charset="0"/>
              <a:ea typeface="+mn-ea"/>
              <a:cs typeface="Cascadia Code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49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2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3979-E4B3-0634-4C0B-AB862892E9BF}"/>
              </a:ext>
            </a:extLst>
          </p:cNvPr>
          <p:cNvSpPr txBox="1"/>
          <p:nvPr/>
        </p:nvSpPr>
        <p:spPr>
          <a:xfrm>
            <a:off x="376112" y="463711"/>
            <a:ext cx="66146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3</a:t>
            </a: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. Return on Capital Employed (ROCE)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1CF6BB-1BA1-25BC-AB67-05A270D32F03}"/>
              </a:ext>
            </a:extLst>
          </p:cNvPr>
          <p:cNvSpPr txBox="1"/>
          <p:nvPr/>
        </p:nvSpPr>
        <p:spPr>
          <a:xfrm>
            <a:off x="484267" y="2128313"/>
            <a:ext cx="77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Efficiency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E6A1E-87B5-4E55-1F4C-9A3011C5B96A}"/>
              </a:ext>
            </a:extLst>
          </p:cNvPr>
          <p:cNvSpPr txBox="1"/>
          <p:nvPr/>
        </p:nvSpPr>
        <p:spPr>
          <a:xfrm>
            <a:off x="484267" y="2843294"/>
            <a:ext cx="82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ROCE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 = </a:t>
            </a:r>
            <a:r>
              <a:rPr kumimoji="0" lang="en-IN" sz="2400" b="0" i="0" u="sng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Earings</a:t>
            </a:r>
            <a:r>
              <a:rPr kumimoji="0" lang="en-IN" sz="2400" b="0" i="0" u="sng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 Before Interest &amp; Tax (EBIT)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400" baseline="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		          Capital</a:t>
            </a: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 Employed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 SemiBold" pitchFamily="50" charset="0"/>
              <a:ea typeface="+mn-ea"/>
              <a:cs typeface="Cascadia Code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2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3979-E4B3-0634-4C0B-AB862892E9BF}"/>
              </a:ext>
            </a:extLst>
          </p:cNvPr>
          <p:cNvSpPr txBox="1"/>
          <p:nvPr/>
        </p:nvSpPr>
        <p:spPr>
          <a:xfrm>
            <a:off x="376112" y="463711"/>
            <a:ext cx="6614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4</a:t>
            </a: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. </a:t>
            </a:r>
            <a:r>
              <a:rPr lang="en-IN" sz="4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Debt/Equity (D/E)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1CF6BB-1BA1-25BC-AB67-05A270D32F03}"/>
              </a:ext>
            </a:extLst>
          </p:cNvPr>
          <p:cNvSpPr txBox="1"/>
          <p:nvPr/>
        </p:nvSpPr>
        <p:spPr>
          <a:xfrm>
            <a:off x="484267" y="1400726"/>
            <a:ext cx="77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How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 much </a:t>
            </a: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loan or debt company has?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 SemiBold" pitchFamily="50" charset="0"/>
              <a:ea typeface="+mn-ea"/>
              <a:cs typeface="Cascadia Code Semi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E6A1E-87B5-4E55-1F4C-9A3011C5B96A}"/>
              </a:ext>
            </a:extLst>
          </p:cNvPr>
          <p:cNvSpPr txBox="1"/>
          <p:nvPr/>
        </p:nvSpPr>
        <p:spPr>
          <a:xfrm>
            <a:off x="484267" y="2091520"/>
            <a:ext cx="82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DE =      </a:t>
            </a:r>
            <a:r>
              <a:rPr kumimoji="0" lang="en-IN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Total Debt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	   Shareholder’s Equity</a:t>
            </a:r>
          </a:p>
        </p:txBody>
      </p:sp>
    </p:spTree>
    <p:extLst>
      <p:ext uri="{BB962C8B-B14F-4D97-AF65-F5344CB8AC3E}">
        <p14:creationId xmlns:p14="http://schemas.microsoft.com/office/powerpoint/2010/main" val="400670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2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3979-E4B3-0634-4C0B-AB862892E9BF}"/>
              </a:ext>
            </a:extLst>
          </p:cNvPr>
          <p:cNvSpPr txBox="1"/>
          <p:nvPr/>
        </p:nvSpPr>
        <p:spPr>
          <a:xfrm>
            <a:off x="376112" y="463711"/>
            <a:ext cx="7991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5</a:t>
            </a: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. Interest Coverage Ratio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1CF6BB-1BA1-25BC-AB67-05A270D32F03}"/>
              </a:ext>
            </a:extLst>
          </p:cNvPr>
          <p:cNvSpPr txBox="1"/>
          <p:nvPr/>
        </p:nvSpPr>
        <p:spPr>
          <a:xfrm>
            <a:off x="376112" y="1423134"/>
            <a:ext cx="77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Can company pay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 </a:t>
            </a: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interest on its loan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?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8F540B-36FF-EBFE-9DAC-36E1079FC30B}"/>
              </a:ext>
            </a:extLst>
          </p:cNvPr>
          <p:cNvGrpSpPr/>
          <p:nvPr/>
        </p:nvGrpSpPr>
        <p:grpSpPr>
          <a:xfrm>
            <a:off x="-529698" y="2136336"/>
            <a:ext cx="8256610" cy="830997"/>
            <a:chOff x="-274060" y="2598002"/>
            <a:chExt cx="8256610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CE6A1E-87B5-4E55-1F4C-9A3011C5B96A}"/>
                </a:ext>
              </a:extLst>
            </p:cNvPr>
            <p:cNvSpPr txBox="1"/>
            <p:nvPr/>
          </p:nvSpPr>
          <p:spPr>
            <a:xfrm>
              <a:off x="-274060" y="2598002"/>
              <a:ext cx="8256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scadia Code SemiBold" pitchFamily="50" charset="0"/>
                  <a:ea typeface="+mn-ea"/>
                  <a:cs typeface="Cascadia Code SemiBold" pitchFamily="50" charset="0"/>
                </a:rPr>
                <a:t>	   </a:t>
              </a:r>
              <a:r>
                <a:rPr lang="en-IN" sz="2400" noProof="0" dirty="0">
                  <a:solidFill>
                    <a:prstClr val="white"/>
                  </a:solidFill>
                  <a:latin typeface="Cascadia Code SemiBold" pitchFamily="50" charset="0"/>
                  <a:cs typeface="Cascadia Code SemiBold" pitchFamily="50" charset="0"/>
                </a:rPr>
                <a:t>      </a:t>
              </a:r>
              <a:r>
                <a:rPr kumimoji="0" lang="en-IN" sz="2400" b="0" i="0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scadia Code SemiBold" pitchFamily="50" charset="0"/>
                  <a:ea typeface="+mn-ea"/>
                  <a:cs typeface="Cascadia Code SemiBold" pitchFamily="50" charset="0"/>
                </a:rPr>
                <a:t>EBIT</a:t>
              </a:r>
              <a:r>
                <a:rPr kumimoji="0" lang="en-IN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scadia Code SemiBold" pitchFamily="50" charset="0"/>
                  <a:ea typeface="+mn-ea"/>
                  <a:cs typeface="Cascadia Code SemiBold" pitchFamily="50" charset="0"/>
                </a:rPr>
                <a:t>                  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scadia Code SemiBold" pitchFamily="50" charset="0"/>
                  <a:ea typeface="+mn-ea"/>
                  <a:cs typeface="Cascadia Code SemiBold" pitchFamily="50" charset="0"/>
                </a:rPr>
                <a:t>	   Interest</a:t>
              </a:r>
              <a:r>
                <a:rPr kumimoji="0" lang="en-IN" sz="24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scadia Code SemiBold" pitchFamily="50" charset="0"/>
                  <a:ea typeface="+mn-ea"/>
                  <a:cs typeface="Cascadia Code SemiBold" pitchFamily="50" charset="0"/>
                </a:rPr>
                <a:t> Expense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03481AB-8668-30EA-1EA8-31B0D08A5C47}"/>
                </a:ext>
              </a:extLst>
            </p:cNvPr>
            <p:cNvCxnSpPr>
              <a:cxnSpLocks/>
            </p:cNvCxnSpPr>
            <p:nvPr/>
          </p:nvCxnSpPr>
          <p:spPr>
            <a:xfrm>
              <a:off x="737418" y="3013501"/>
              <a:ext cx="3028336" cy="0"/>
            </a:xfrm>
            <a:prstGeom prst="line">
              <a:avLst/>
            </a:prstGeom>
            <a:ln>
              <a:solidFill>
                <a:srgbClr val="F4F4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674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2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3979-E4B3-0634-4C0B-AB862892E9BF}"/>
              </a:ext>
            </a:extLst>
          </p:cNvPr>
          <p:cNvSpPr txBox="1"/>
          <p:nvPr/>
        </p:nvSpPr>
        <p:spPr>
          <a:xfrm>
            <a:off x="376112" y="463711"/>
            <a:ext cx="7991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6</a:t>
            </a: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. Dividend Yield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1CF6BB-1BA1-25BC-AB67-05A270D32F03}"/>
              </a:ext>
            </a:extLst>
          </p:cNvPr>
          <p:cNvSpPr txBox="1"/>
          <p:nvPr/>
        </p:nvSpPr>
        <p:spPr>
          <a:xfrm>
            <a:off x="376112" y="1423134"/>
            <a:ext cx="77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Dividend % on stock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 price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 SemiBold" pitchFamily="50" charset="0"/>
              <a:ea typeface="+mn-ea"/>
              <a:cs typeface="Cascadia Code SemiBold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8F540B-36FF-EBFE-9DAC-36E1079FC30B}"/>
              </a:ext>
            </a:extLst>
          </p:cNvPr>
          <p:cNvGrpSpPr/>
          <p:nvPr/>
        </p:nvGrpSpPr>
        <p:grpSpPr>
          <a:xfrm>
            <a:off x="-529698" y="2136336"/>
            <a:ext cx="8256610" cy="830997"/>
            <a:chOff x="-274060" y="2598002"/>
            <a:chExt cx="8256610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CE6A1E-87B5-4E55-1F4C-9A3011C5B96A}"/>
                </a:ext>
              </a:extLst>
            </p:cNvPr>
            <p:cNvSpPr txBox="1"/>
            <p:nvPr/>
          </p:nvSpPr>
          <p:spPr>
            <a:xfrm>
              <a:off x="-274060" y="2598002"/>
              <a:ext cx="8256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scadia Code SemiBold" pitchFamily="50" charset="0"/>
                  <a:ea typeface="+mn-ea"/>
                  <a:cs typeface="Cascadia Code SemiBold" pitchFamily="50" charset="0"/>
                </a:rPr>
                <a:t>	   Annual Dividend</a:t>
              </a:r>
              <a:r>
                <a:rPr kumimoji="0" lang="en-IN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scadia Code SemiBold" pitchFamily="50" charset="0"/>
                  <a:ea typeface="+mn-ea"/>
                  <a:cs typeface="Cascadia Code SemiBold" pitchFamily="50" charset="0"/>
                </a:rPr>
                <a:t>                 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scadia Code SemiBold" pitchFamily="50" charset="0"/>
                  <a:ea typeface="+mn-ea"/>
                  <a:cs typeface="Cascadia Code SemiBold" pitchFamily="50" charset="0"/>
                </a:rPr>
                <a:t>	     Share Price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03481AB-8668-30EA-1EA8-31B0D08A5C47}"/>
                </a:ext>
              </a:extLst>
            </p:cNvPr>
            <p:cNvCxnSpPr>
              <a:cxnSpLocks/>
            </p:cNvCxnSpPr>
            <p:nvPr/>
          </p:nvCxnSpPr>
          <p:spPr>
            <a:xfrm>
              <a:off x="737418" y="3013501"/>
              <a:ext cx="3028336" cy="0"/>
            </a:xfrm>
            <a:prstGeom prst="line">
              <a:avLst/>
            </a:prstGeom>
            <a:ln>
              <a:solidFill>
                <a:srgbClr val="F4F4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7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2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3979-E4B3-0634-4C0B-AB862892E9BF}"/>
              </a:ext>
            </a:extLst>
          </p:cNvPr>
          <p:cNvSpPr txBox="1"/>
          <p:nvPr/>
        </p:nvSpPr>
        <p:spPr>
          <a:xfrm>
            <a:off x="376112" y="463711"/>
            <a:ext cx="7991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7</a:t>
            </a: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. Sales YoY &amp; </a:t>
            </a:r>
            <a:r>
              <a:rPr kumimoji="0" lang="en-I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QoQ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341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2291</TotalTime>
  <Words>445</Words>
  <Application>Microsoft Office PowerPoint</Application>
  <PresentationFormat>On-screen Show (4:3)</PresentationFormat>
  <Paragraphs>167</Paragraphs>
  <Slides>32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Amasis MT Pro Black</vt:lpstr>
      <vt:lpstr>Arial</vt:lpstr>
      <vt:lpstr>Calibri</vt:lpstr>
      <vt:lpstr>Calibri Light</vt:lpstr>
      <vt:lpstr>Cascadia Code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446</dc:creator>
  <cp:lastModifiedBy>Microsoft Office 446</cp:lastModifiedBy>
  <cp:revision>12</cp:revision>
  <dcterms:created xsi:type="dcterms:W3CDTF">2022-10-22T08:20:18Z</dcterms:created>
  <dcterms:modified xsi:type="dcterms:W3CDTF">2022-10-24T19:41:36Z</dcterms:modified>
</cp:coreProperties>
</file>